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30"/>
  </p:notesMasterIdLst>
  <p:sldIdLst>
    <p:sldId id="266" r:id="rId2"/>
    <p:sldId id="257" r:id="rId3"/>
    <p:sldId id="267" r:id="rId4"/>
    <p:sldId id="275" r:id="rId5"/>
    <p:sldId id="269" r:id="rId6"/>
    <p:sldId id="290" r:id="rId7"/>
    <p:sldId id="289" r:id="rId8"/>
    <p:sldId id="288" r:id="rId9"/>
    <p:sldId id="268" r:id="rId10"/>
    <p:sldId id="258" r:id="rId11"/>
    <p:sldId id="270" r:id="rId12"/>
    <p:sldId id="272" r:id="rId13"/>
    <p:sldId id="277" r:id="rId14"/>
    <p:sldId id="276" r:id="rId15"/>
    <p:sldId id="273" r:id="rId16"/>
    <p:sldId id="278" r:id="rId17"/>
    <p:sldId id="279" r:id="rId18"/>
    <p:sldId id="281" r:id="rId19"/>
    <p:sldId id="280" r:id="rId20"/>
    <p:sldId id="282" r:id="rId21"/>
    <p:sldId id="291" r:id="rId22"/>
    <p:sldId id="292" r:id="rId23"/>
    <p:sldId id="284" r:id="rId24"/>
    <p:sldId id="285" r:id="rId25"/>
    <p:sldId id="286" r:id="rId26"/>
    <p:sldId id="287" r:id="rId27"/>
    <p:sldId id="264" r:id="rId28"/>
    <p:sldId id="265" r:id="rId29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나눔스퀘어" panose="020B0600000101010101" pitchFamily="50" charset="-127"/>
      <p:regular r:id="rId32"/>
    </p:embeddedFont>
    <p:embeddedFont>
      <p:font typeface="나눔스퀘어 Bold" panose="020B0600000101010101" pitchFamily="50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환" initials="김지" lastIdx="1" clrIdx="0">
    <p:extLst>
      <p:ext uri="{19B8F6BF-5375-455C-9EA6-DF929625EA0E}">
        <p15:presenceInfo xmlns:p15="http://schemas.microsoft.com/office/powerpoint/2012/main" userId="a7b158df5765d8f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736"/>
    <a:srgbClr val="385723"/>
    <a:srgbClr val="FFFF99"/>
    <a:srgbClr val="F8FAFA"/>
    <a:srgbClr val="FFFFFF"/>
    <a:srgbClr val="F5FDFC"/>
    <a:srgbClr val="F3F9FB"/>
    <a:srgbClr val="E2ECEC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882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88389-0504-42E6-B9A0-F9AFA8C53A82}" type="datetimeFigureOut">
              <a:rPr lang="ko-KR" altLang="en-US" smtClean="0"/>
              <a:t>2023-03-29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0F256-2A0F-4F03-B248-324CF0BD8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92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VQA: </a:t>
            </a:r>
            <a:r>
              <a:rPr lang="ko-KR" altLang="en-US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이미지와 그 이미지에 대한 질문이 주어졌을 때</a:t>
            </a:r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질문에 맞는 올바른 답변을 만들어내는 </a:t>
            </a:r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</a:p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Image-text Retrieval: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텍스트 모두 사용해 유사한 이미지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매칭해 주는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</a:p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 captioning: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이미지에 대한 설명을 생성해주는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86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64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56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971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20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16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935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70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151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16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17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VQA: </a:t>
            </a:r>
            <a:r>
              <a:rPr lang="ko-KR" altLang="en-US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이미지와 그 이미지에 대한 질문이 주어졌을 때</a:t>
            </a:r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질문에 맞는 올바른 답변을 만들어내는 </a:t>
            </a:r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</a:p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Image-text Retrieval: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텍스트 모두 사용해 유사한 이미지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매칭해 주는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</a:p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 captioning: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이미지에 대한 설명을 생성해주는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91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8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VQA: </a:t>
            </a:r>
            <a:r>
              <a:rPr lang="ko-KR" altLang="en-US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이미지와 그 이미지에 대한 질문이 주어졌을 때</a:t>
            </a:r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질문에 맞는 올바른 답변을 만들어내는 </a:t>
            </a:r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</a:p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Image-text Retrieval: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텍스트 모두 사용해 유사한 이미지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매칭해 주는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</a:p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 captioning: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이미지에 대한 설명을 생성해주는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78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VQA: </a:t>
            </a:r>
            <a:r>
              <a:rPr lang="ko-KR" altLang="en-US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이미지와 그 이미지에 대한 질문이 주어졌을 때</a:t>
            </a:r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질문에 맞는 올바른 답변을 만들어내는 </a:t>
            </a:r>
            <a:r>
              <a:rPr lang="en-US" altLang="ko-KR" sz="900" b="0" i="0" dirty="0">
                <a:solidFill>
                  <a:srgbClr val="51515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</a:p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Image-text Retrieval: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텍스트 모두 사용해 유사한 이미지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매칭해 주는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</a:p>
          <a:p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 captioning: 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이미지에 대한 설명을 생성해주는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69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InfoNCE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Loss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7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42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14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99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4FAE756-B4DB-4B7E-9B37-BF1FE1358C7E}"/>
              </a:ext>
            </a:extLst>
          </p:cNvPr>
          <p:cNvCxnSpPr>
            <a:cxnSpLocks/>
          </p:cNvCxnSpPr>
          <p:nvPr userDrawn="1"/>
        </p:nvCxnSpPr>
        <p:spPr>
          <a:xfrm>
            <a:off x="2795771" y="1643923"/>
            <a:ext cx="6600458" cy="0"/>
          </a:xfrm>
          <a:prstGeom prst="line">
            <a:avLst/>
          </a:prstGeom>
          <a:ln w="3175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OVID-19 time-dependent reproduction rate - MI2RL">
            <a:extLst>
              <a:ext uri="{FF2B5EF4-FFF2-40B4-BE49-F238E27FC236}">
                <a16:creationId xmlns:a16="http://schemas.microsoft.com/office/drawing/2014/main" id="{A3441F71-4505-4B67-8F2E-9BEE86CB74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04" y="175716"/>
            <a:ext cx="1710780" cy="41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B1F96C-5CAF-449D-9152-A4A4D320DB16}"/>
              </a:ext>
            </a:extLst>
          </p:cNvPr>
          <p:cNvCxnSpPr>
            <a:cxnSpLocks/>
          </p:cNvCxnSpPr>
          <p:nvPr userDrawn="1"/>
        </p:nvCxnSpPr>
        <p:spPr>
          <a:xfrm>
            <a:off x="2554698" y="1783079"/>
            <a:ext cx="2931702" cy="0"/>
          </a:xfrm>
          <a:prstGeom prst="line">
            <a:avLst/>
          </a:prstGeom>
          <a:ln w="3175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432E72-4520-470B-B60D-988EDCA159C3}"/>
              </a:ext>
            </a:extLst>
          </p:cNvPr>
          <p:cNvSpPr txBox="1"/>
          <p:nvPr userDrawn="1"/>
        </p:nvSpPr>
        <p:spPr>
          <a:xfrm>
            <a:off x="2480808" y="1259859"/>
            <a:ext cx="1713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en-US" altLang="ko-KR" sz="2800" dirty="0">
              <a:solidFill>
                <a:srgbClr val="39373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바닥글 개체 틀 14">
            <a:extLst>
              <a:ext uri="{FF2B5EF4-FFF2-40B4-BE49-F238E27FC236}">
                <a16:creationId xmlns:a16="http://schemas.microsoft.com/office/drawing/2014/main" id="{0CF0461B-5319-43F1-BD12-11EEB056AD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77386" y="6242215"/>
            <a:ext cx="903316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/>
              <a:t>/ 24</a:t>
            </a:r>
            <a:endParaRPr lang="ko-KR" altLang="en-US"/>
          </a:p>
        </p:txBody>
      </p:sp>
      <p:sp>
        <p:nvSpPr>
          <p:cNvPr id="14" name="슬라이드 번호 개체 틀 17">
            <a:extLst>
              <a:ext uri="{FF2B5EF4-FFF2-40B4-BE49-F238E27FC236}">
                <a16:creationId xmlns:a16="http://schemas.microsoft.com/office/drawing/2014/main" id="{A2D57BEB-0827-4D45-8139-D769B35D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5225" y="6242215"/>
            <a:ext cx="7416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191F4B7-F7D9-444D-A825-F46656426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3789AEA-EB90-4FD3-9204-B21C2F428EAA}"/>
              </a:ext>
            </a:extLst>
          </p:cNvPr>
          <p:cNvCxnSpPr>
            <a:cxnSpLocks/>
          </p:cNvCxnSpPr>
          <p:nvPr userDrawn="1"/>
        </p:nvCxnSpPr>
        <p:spPr>
          <a:xfrm>
            <a:off x="8961120" y="696814"/>
            <a:ext cx="2954657" cy="0"/>
          </a:xfrm>
          <a:prstGeom prst="line">
            <a:avLst/>
          </a:prstGeom>
          <a:ln w="254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08D589-4F69-46B6-A242-F24E0F5E5A9F}"/>
              </a:ext>
            </a:extLst>
          </p:cNvPr>
          <p:cNvCxnSpPr>
            <a:cxnSpLocks/>
          </p:cNvCxnSpPr>
          <p:nvPr userDrawn="1"/>
        </p:nvCxnSpPr>
        <p:spPr>
          <a:xfrm>
            <a:off x="8961120" y="267285"/>
            <a:ext cx="2954657" cy="0"/>
          </a:xfrm>
          <a:prstGeom prst="line">
            <a:avLst/>
          </a:prstGeom>
          <a:ln w="254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바닥글 개체 틀 14">
            <a:extLst>
              <a:ext uri="{FF2B5EF4-FFF2-40B4-BE49-F238E27FC236}">
                <a16:creationId xmlns:a16="http://schemas.microsoft.com/office/drawing/2014/main" id="{FED1840B-C53C-453C-B347-3EC212965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77386" y="6242215"/>
            <a:ext cx="903316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/>
              <a:t>/ 24</a:t>
            </a:r>
            <a:endParaRPr lang="ko-KR" altLang="en-US"/>
          </a:p>
        </p:txBody>
      </p:sp>
      <p:sp>
        <p:nvSpPr>
          <p:cNvPr id="26" name="슬라이드 번호 개체 틀 17">
            <a:extLst>
              <a:ext uri="{FF2B5EF4-FFF2-40B4-BE49-F238E27FC236}">
                <a16:creationId xmlns:a16="http://schemas.microsoft.com/office/drawing/2014/main" id="{1704B15F-A2F4-4D76-835E-41240306F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5225" y="6242215"/>
            <a:ext cx="7416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191F4B7-F7D9-444D-A825-F46656426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C516629-60F9-403F-920E-7BD9617BE1D2}"/>
              </a:ext>
            </a:extLst>
          </p:cNvPr>
          <p:cNvCxnSpPr/>
          <p:nvPr userDrawn="1"/>
        </p:nvCxnSpPr>
        <p:spPr>
          <a:xfrm>
            <a:off x="3634154" y="2836435"/>
            <a:ext cx="4923692" cy="0"/>
          </a:xfrm>
          <a:prstGeom prst="line">
            <a:avLst/>
          </a:prstGeom>
          <a:ln w="508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BBE62E-0797-4B94-A935-8C823368A6C3}"/>
              </a:ext>
            </a:extLst>
          </p:cNvPr>
          <p:cNvCxnSpPr/>
          <p:nvPr userDrawn="1"/>
        </p:nvCxnSpPr>
        <p:spPr>
          <a:xfrm>
            <a:off x="3634154" y="4021564"/>
            <a:ext cx="4923692" cy="0"/>
          </a:xfrm>
          <a:prstGeom prst="line">
            <a:avLst/>
          </a:prstGeom>
          <a:ln w="508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02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개체 틀 13">
            <a:extLst>
              <a:ext uri="{FF2B5EF4-FFF2-40B4-BE49-F238E27FC236}">
                <a16:creationId xmlns:a16="http://schemas.microsoft.com/office/drawing/2014/main" id="{F13EEE4B-E5A9-441C-ADDB-D76B3017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2CF7D9D-B8EC-4318-B78B-8690CFD4B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8CE9B1E4-6D18-445F-8186-0D9983E4C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69FF4601-12C0-4C30-915E-51F8987ED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/ 24</a:t>
            </a:r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D249117-E924-4101-A61C-EEB0EAC2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1F4B7-F7D9-444D-A825-F4665642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0244D1-9F96-4E76-8897-74150922426B}"/>
              </a:ext>
            </a:extLst>
          </p:cNvPr>
          <p:cNvSpPr txBox="1"/>
          <p:nvPr/>
        </p:nvSpPr>
        <p:spPr>
          <a:xfrm>
            <a:off x="4085766" y="1113161"/>
            <a:ext cx="4020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7425D-7C47-4802-A782-2820D9221078}"/>
              </a:ext>
            </a:extLst>
          </p:cNvPr>
          <p:cNvSpPr txBox="1"/>
          <p:nvPr/>
        </p:nvSpPr>
        <p:spPr>
          <a:xfrm>
            <a:off x="7930064" y="2322767"/>
            <a:ext cx="1547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김지환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D14E6-EAD8-4813-A18D-9497A086B8F8}"/>
              </a:ext>
            </a:extLst>
          </p:cNvPr>
          <p:cNvSpPr txBox="1"/>
          <p:nvPr/>
        </p:nvSpPr>
        <p:spPr>
          <a:xfrm>
            <a:off x="3048697" y="1717964"/>
            <a:ext cx="6204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Effective and Efficient Vision-Language Learning by Cross-modal </a:t>
            </a:r>
            <a:b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connections</a:t>
            </a: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4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Overview of vision-language models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2AAC9-A725-479D-87E9-B4567702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359" y="1511130"/>
            <a:ext cx="9387281" cy="3835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A0A92F-D0F5-4A81-AE34-AB1DFA099A23}"/>
              </a:ext>
            </a:extLst>
          </p:cNvPr>
          <p:cNvSpPr txBox="1"/>
          <p:nvPr/>
        </p:nvSpPr>
        <p:spPr>
          <a:xfrm>
            <a:off x="7966046" y="6627168"/>
            <a:ext cx="422595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 Survey of Vision-Language Pre-Trained Models. </a:t>
            </a:r>
            <a:r>
              <a:rPr lang="en-US" altLang="ko-KR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Yifan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Du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2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Overview of vision-language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F4A77-8F62-4656-A38A-A5D1CF31D45B}"/>
              </a:ext>
            </a:extLst>
          </p:cNvPr>
          <p:cNvSpPr txBox="1"/>
          <p:nvPr/>
        </p:nvSpPr>
        <p:spPr>
          <a:xfrm>
            <a:off x="5952688" y="6627168"/>
            <a:ext cx="6239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 Transferable Visual Models From Natural Language Supervision. Alec Radford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7462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CLIP</a:t>
            </a:r>
            <a:r>
              <a:rPr lang="en-US" altLang="ko-KR" sz="1600" dirty="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baseline="30000" dirty="0">
                <a:solidFill>
                  <a:srgbClr val="38572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en-US" altLang="ko-KR" sz="1600" spc="100" dirty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Dual </a:t>
            </a:r>
            <a:r>
              <a:rPr lang="en-US" altLang="ko-KR" sz="1600" spc="100" dirty="0">
                <a:solidFill>
                  <a:srgbClr val="38572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Encoder</a:t>
            </a:r>
            <a:endParaRPr lang="ko-KR" altLang="en-US" sz="1600" dirty="0">
              <a:solidFill>
                <a:srgbClr val="38572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7A3B59-6AEE-48CF-BB2C-CD59784A094A}"/>
              </a:ext>
            </a:extLst>
          </p:cNvPr>
          <p:cNvGrpSpPr/>
          <p:nvPr/>
        </p:nvGrpSpPr>
        <p:grpSpPr>
          <a:xfrm>
            <a:off x="1668246" y="1661866"/>
            <a:ext cx="8469493" cy="3534268"/>
            <a:chOff x="1223283" y="1661866"/>
            <a:chExt cx="8469493" cy="353426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3540B10-29FE-47FE-B4BE-6FEEA3755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1223283" y="1661866"/>
              <a:ext cx="4872718" cy="353426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1A0AD01-5911-41CE-869F-220E27D62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3828" y="1999324"/>
              <a:ext cx="3398948" cy="3141144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67C00A9-D26A-4766-ADFC-DBC01AEAF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774" y="5262950"/>
            <a:ext cx="4306190" cy="667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84E70-D572-468D-98B3-548798B55EB7}"/>
              </a:ext>
            </a:extLst>
          </p:cNvPr>
          <p:cNvSpPr txBox="1"/>
          <p:nvPr/>
        </p:nvSpPr>
        <p:spPr>
          <a:xfrm>
            <a:off x="276223" y="1342260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Pretraining Task - Image captioning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9164E3-B73A-4301-87E1-6A7E86B4DDF6}"/>
                  </a:ext>
                </a:extLst>
              </p:cNvPr>
              <p:cNvSpPr txBox="1"/>
              <p:nvPr/>
            </p:nvSpPr>
            <p:spPr>
              <a:xfrm>
                <a:off x="9778191" y="4063974"/>
                <a:ext cx="1134413" cy="371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box>
                            <m:boxPr>
                              <m:ctrlPr>
                                <a:rPr lang="ko-KR" alt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box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ko-KR" altLang="en-US" sz="120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120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9164E3-B73A-4301-87E1-6A7E86B4D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191" y="4063974"/>
                <a:ext cx="1134413" cy="371640"/>
              </a:xfrm>
              <a:prstGeom prst="rect">
                <a:avLst/>
              </a:prstGeom>
              <a:blipFill>
                <a:blip r:embed="rId6"/>
                <a:stretch>
                  <a:fillRect l="-1075" t="-327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7215DD1-4D0E-492F-BEF2-1DAD2D5D76FC}"/>
              </a:ext>
            </a:extLst>
          </p:cNvPr>
          <p:cNvSpPr/>
          <p:nvPr/>
        </p:nvSpPr>
        <p:spPr>
          <a:xfrm>
            <a:off x="9379974" y="4239962"/>
            <a:ext cx="378553" cy="457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7BB75E-9132-498D-A8FF-DBE9BA913EE1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44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Overview of vision-language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F4A77-8F62-4656-A38A-A5D1CF31D45B}"/>
              </a:ext>
            </a:extLst>
          </p:cNvPr>
          <p:cNvSpPr txBox="1"/>
          <p:nvPr/>
        </p:nvSpPr>
        <p:spPr>
          <a:xfrm>
            <a:off x="5952688" y="6627168"/>
            <a:ext cx="6239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UNITER: </a:t>
            </a:r>
            <a:r>
              <a:rPr lang="en-US" altLang="ko-KR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UNiversal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Image-Text Representation Learning. Yen-Chun Chen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10984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UNITER</a:t>
            </a:r>
            <a:r>
              <a:rPr lang="en-US" altLang="ko-KR" sz="1600" dirty="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spc="100" baseline="300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sz="1600" spc="1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Fusion Encoder</a:t>
            </a:r>
            <a:endParaRPr lang="en-US" altLang="ko-KR" sz="1400" dirty="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3BE98D-C78B-488D-A5C1-3B0E7ABB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53" y="2500209"/>
            <a:ext cx="7931426" cy="32291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B6B21C-2D85-4214-B811-2C1D6F21ED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54" b="11024"/>
          <a:stretch/>
        </p:blipFill>
        <p:spPr>
          <a:xfrm>
            <a:off x="1891716" y="5658229"/>
            <a:ext cx="2917572" cy="342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7DE1CD-D08D-4EAC-BC7C-197A24DFC5EF}"/>
              </a:ext>
            </a:extLst>
          </p:cNvPr>
          <p:cNvSpPr txBox="1"/>
          <p:nvPr/>
        </p:nvSpPr>
        <p:spPr>
          <a:xfrm>
            <a:off x="276223" y="1342260"/>
            <a:ext cx="609765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Pretraining Tasks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Masked Language Modeling (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MLM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Image-Text Matching (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ITM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Word-Region Alignment (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WRA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Masked Region Modeling (</a:t>
            </a:r>
            <a:r>
              <a:rPr lang="en-US" altLang="ko-KR" sz="1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MRM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566CA16-A22F-4D58-9FBF-0B08FE81E8BE}"/>
              </a:ext>
            </a:extLst>
          </p:cNvPr>
          <p:cNvGrpSpPr/>
          <p:nvPr/>
        </p:nvGrpSpPr>
        <p:grpSpPr>
          <a:xfrm>
            <a:off x="7227767" y="5688087"/>
            <a:ext cx="3210681" cy="626690"/>
            <a:chOff x="7344829" y="5729391"/>
            <a:chExt cx="3210681" cy="62669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3D4B5E1-BF68-4893-B754-D56FF2840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829" y="6130161"/>
              <a:ext cx="3210681" cy="22592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0791A35-2CF2-46FF-98A6-E811319C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0121" y="5729391"/>
              <a:ext cx="2700095" cy="386916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5F4E955-33D1-463C-865D-C5BDA7A5C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573" y="5709690"/>
            <a:ext cx="2393201" cy="29060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4C5010-A861-4627-BEAF-55EFCB8EBD3C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29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Overview of vision-language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F4A77-8F62-4656-A38A-A5D1CF31D45B}"/>
              </a:ext>
            </a:extLst>
          </p:cNvPr>
          <p:cNvSpPr txBox="1"/>
          <p:nvPr/>
        </p:nvSpPr>
        <p:spPr>
          <a:xfrm>
            <a:off x="5952688" y="6627168"/>
            <a:ext cx="6239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UNITER: </a:t>
            </a:r>
            <a:r>
              <a:rPr lang="en-US" altLang="ko-KR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UNiversal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Image-Text Representation Learning. Yen-Chun Chen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10984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UNITER</a:t>
            </a:r>
            <a:r>
              <a:rPr lang="en-US" altLang="ko-KR" sz="1600" dirty="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en-US" altLang="ko-KR" sz="1600" spc="100" baseline="300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sz="1600" spc="100" dirty="0">
                <a:solidFill>
                  <a:schemeClr val="accent5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Fusion Encoder</a:t>
            </a:r>
            <a:endParaRPr lang="en-US" altLang="ko-KR" sz="1400" dirty="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FF2281A-B733-4F18-8CA3-E6EA2DFF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320" y="1617489"/>
            <a:ext cx="6763360" cy="36230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D99EEB-A165-4E6D-8BC6-0EF3AAF157EF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2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5EBABAD-A049-4FDA-82EB-EA81345A3903}"/>
              </a:ext>
            </a:extLst>
          </p:cNvPr>
          <p:cNvSpPr txBox="1"/>
          <p:nvPr/>
        </p:nvSpPr>
        <p:spPr>
          <a:xfrm>
            <a:off x="4430159" y="3244334"/>
            <a:ext cx="333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59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F4A77-8F62-4656-A38A-A5D1CF31D45B}"/>
              </a:ext>
            </a:extLst>
          </p:cNvPr>
          <p:cNvSpPr txBox="1"/>
          <p:nvPr/>
        </p:nvSpPr>
        <p:spPr>
          <a:xfrm>
            <a:off x="7738930" y="6627168"/>
            <a:ext cx="44530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https://paperswithcode.com/sota/image-captioning-on-coco-captions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7462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 Captioning SOTA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4D6A52-8973-44DB-A369-CFB92D31E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06" y="1265761"/>
            <a:ext cx="6845987" cy="46088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105A32-9155-45F8-A474-AC9849F10F45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6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23278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Abstract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2B454B-000C-45C2-B26D-0568DD3EE007}"/>
              </a:ext>
            </a:extLst>
          </p:cNvPr>
          <p:cNvSpPr txBox="1"/>
          <p:nvPr/>
        </p:nvSpPr>
        <p:spPr>
          <a:xfrm>
            <a:off x="2034829" y="2012243"/>
            <a:ext cx="8122342" cy="1754326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대부분의 사전 훈련된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Vision-Language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Cross-modal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정렬에서 긴 시각적 시퀀스로 인해 </a:t>
            </a:r>
            <a:r>
              <a:rPr lang="ko-KR" altLang="en-US" sz="1200" dirty="0">
                <a:highlight>
                  <a:srgbClr val="FFFF9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낮은 계산 효율성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highlight>
                  <a:srgbClr val="FFFF9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비대칭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이라는 문제를 안고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문제를 해결하기 위해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mPLUG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새로운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Cross-modal skip connection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효율적인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Vision-Language 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아키텍처를 도입하여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vision side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시간소모가 심한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full self-attention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특정 레이어들을 건너뛰는 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inter-layer shortcut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활용한다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 captioning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Image-text retrieval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Visual grounding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</a:t>
            </a:r>
            <a:r>
              <a:rPr lang="en-US" altLang="ko-KR" sz="120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VQA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광범위한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Vision-Language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다운스트림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작업에서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SOTA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결과를 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mPLUG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여러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Video-Language Task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전이학습 할 때 강력한 제로 샷 성능을 보인다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D00065-8F3C-4594-8DFB-CEE1F3959D8D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6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4027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Introduction: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모델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AA1FE-1DD7-41D3-9E89-A70ED15704D6}"/>
              </a:ext>
            </a:extLst>
          </p:cNvPr>
          <p:cNvSpPr txBox="1"/>
          <p:nvPr/>
        </p:nvSpPr>
        <p:spPr>
          <a:xfrm>
            <a:off x="276223" y="1456906"/>
            <a:ext cx="94343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Vision-Language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모델을 학습할 때 가장 큰 어려움은 두 가지 양식을 적절히 조화시켜 그 사이의 의미적 간극을 좁히는 것이다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이전 연구에서는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Cross-modal alignment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위해 사전 훈련된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object detector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사용해 이미지 구역을 추출하고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그에 맞는 언어 쌍을 나열하는 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방식을 택했는데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detector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성능에 제한을 받을 뿐 만 아니라 사용 가능한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annotation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양에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제한을 받는다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최근 연구에서 더 좋은 성능을 위해 사전 훈련된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object detector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제거하고 이미지와 텍스트의 표현을 직접 정렬해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end-to-end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704BE4-8971-43A7-A090-1E63D6102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45" y="3304424"/>
            <a:ext cx="5609288" cy="224526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BD1AF6-7ACF-4BE0-87AC-164A24E1AD08}"/>
              </a:ext>
            </a:extLst>
          </p:cNvPr>
          <p:cNvSpPr txBox="1"/>
          <p:nvPr/>
        </p:nvSpPr>
        <p:spPr>
          <a:xfrm>
            <a:off x="7295322" y="6488668"/>
            <a:ext cx="4896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Oscar: Object-Semantics Aligned Pre-training for Vision-Language Tasks. </a:t>
            </a:r>
            <a:r>
              <a:rPr lang="en-US" altLang="ko-KR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Xiujun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Li</a:t>
            </a:r>
          </a:p>
          <a:p>
            <a:pPr algn="r"/>
            <a:r>
              <a:rPr lang="en-US" altLang="ko-KR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SimVLM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Simple Visual Language Model Pretraining with Weak Supervision. </a:t>
            </a:r>
            <a:r>
              <a:rPr lang="en-US" altLang="ko-KR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Zirui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Wang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409C4A-22CF-4D37-930E-EA09DC018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0"/>
          <a:stretch/>
        </p:blipFill>
        <p:spPr>
          <a:xfrm>
            <a:off x="6520069" y="2963461"/>
            <a:ext cx="5510563" cy="292719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86026E0-0905-4F96-B86A-D250D48A53EF}"/>
              </a:ext>
            </a:extLst>
          </p:cNvPr>
          <p:cNvSpPr/>
          <p:nvPr/>
        </p:nvSpPr>
        <p:spPr>
          <a:xfrm>
            <a:off x="5855795" y="4427058"/>
            <a:ext cx="614912" cy="144942"/>
          </a:xfrm>
          <a:prstGeom prst="rightArrow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4E8D2E-49C0-4C7D-BC9E-DDEE7BB39200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66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4027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Introduction: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기존 모델의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EB207E-B840-4AE9-9BA3-23B5CF0B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40" y="2909935"/>
            <a:ext cx="2132528" cy="3341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9CE604-E0A9-40EA-B7D1-89CAA5DDD118}"/>
              </a:ext>
            </a:extLst>
          </p:cNvPr>
          <p:cNvSpPr txBox="1"/>
          <p:nvPr/>
        </p:nvSpPr>
        <p:spPr>
          <a:xfrm>
            <a:off x="276223" y="1456906"/>
            <a:ext cx="943430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Efficiency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긴 시각적 시퀀스에서의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Full Self-Attention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텍스트 시퀀스보다 훨씬 더 많은 계산이 필요하다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Information asymmetry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널리 사용되는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Image-text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학습 데이터의 캡션 텍스트는 일반적으로 짧고 매우 추상적인 반면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이미지에서 더 상세하고 다양한 정보를 추출할 수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비대칭성으로 인해 효과적인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multi-modal fusion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어려움이 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F58B8-EB3B-4525-845A-EBB36BE9CC15}"/>
              </a:ext>
            </a:extLst>
          </p:cNvPr>
          <p:cNvSpPr txBox="1"/>
          <p:nvPr/>
        </p:nvSpPr>
        <p:spPr>
          <a:xfrm>
            <a:off x="2816087" y="3367939"/>
            <a:ext cx="3505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Single stream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fusion</a:t>
            </a:r>
          </a:p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이미지와 텍스트의 정보량이 달라 비대칭성이 생기고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Full Self-attention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비용이 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F91CA-E5A9-4E91-80B2-5B33CD942985}"/>
              </a:ext>
            </a:extLst>
          </p:cNvPr>
          <p:cNvSpPr txBox="1"/>
          <p:nvPr/>
        </p:nvSpPr>
        <p:spPr>
          <a:xfrm>
            <a:off x="2816087" y="4820968"/>
            <a:ext cx="31440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Dual stream fusion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비대칭성이 줄지만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Transformer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사용해 파라미터가 많음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D28B82-92D6-4EA7-87F0-0F811C86592E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18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4711D3F-39B5-4EA5-8DCA-6765CFA39A53}"/>
              </a:ext>
            </a:extLst>
          </p:cNvPr>
          <p:cNvSpPr txBox="1"/>
          <p:nvPr/>
        </p:nvSpPr>
        <p:spPr>
          <a:xfrm>
            <a:off x="276223" y="1456906"/>
            <a:ext cx="9434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mPLUG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ulti-modal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re-training framework for both vision-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anguage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nderstanding and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eneration.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4027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Introduction: </a:t>
            </a:r>
            <a:r>
              <a:rPr lang="en-US" altLang="ko-KR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EBD06FF-FEF6-4686-9352-A43B12751650}"/>
              </a:ext>
            </a:extLst>
          </p:cNvPr>
          <p:cNvGrpSpPr/>
          <p:nvPr/>
        </p:nvGrpSpPr>
        <p:grpSpPr>
          <a:xfrm>
            <a:off x="1119082" y="1764683"/>
            <a:ext cx="9953835" cy="3341778"/>
            <a:chOff x="675769" y="2211850"/>
            <a:chExt cx="9953835" cy="334177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A5B164A-B168-4A66-8E23-185A01923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0289" y="2418227"/>
              <a:ext cx="3195697" cy="313540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F5DF5BA-9DAB-4C3F-B77F-8DD2B06B4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7978" y="3237057"/>
              <a:ext cx="4121626" cy="149773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1131278-F3ED-4BE4-8241-D6092E8B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769" y="2211850"/>
              <a:ext cx="2132528" cy="334177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F0435B-3AE0-4166-9523-C0EA0DC70972}"/>
                </a:ext>
              </a:extLst>
            </p:cNvPr>
            <p:cNvSpPr txBox="1"/>
            <p:nvPr/>
          </p:nvSpPr>
          <p:spPr>
            <a:xfrm>
              <a:off x="6732187" y="4958347"/>
              <a:ext cx="36732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4배 이상 빠른 속도로 우수한 성능을 달성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</a:t>
              </a:r>
              <a:endPara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CFC5D81-5027-49A2-94E0-9C5F6F39193E}"/>
              </a:ext>
            </a:extLst>
          </p:cNvPr>
          <p:cNvSpPr txBox="1"/>
          <p:nvPr/>
        </p:nvSpPr>
        <p:spPr>
          <a:xfrm>
            <a:off x="601643" y="5284462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Removing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co-attention on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highlight>
                  <a:srgbClr val="FFFF9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vision-side</a:t>
            </a: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Concatenating the original visual representation and the co-attention output 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on the </a:t>
            </a:r>
            <a:r>
              <a:rPr lang="en-US" altLang="ko-KR" sz="1200" dirty="0">
                <a:highlight>
                  <a:srgbClr val="FFFF9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language side</a:t>
            </a:r>
            <a:endParaRPr lang="ko-KR" altLang="en-US" sz="1200" dirty="0">
              <a:highlight>
                <a:srgbClr val="FFFF99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E1B4DC-23FD-4316-9350-CCA424B86719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9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E80D67F-752E-47B7-AF84-91BA6467218D}"/>
              </a:ext>
            </a:extLst>
          </p:cNvPr>
          <p:cNvSpPr txBox="1"/>
          <p:nvPr/>
        </p:nvSpPr>
        <p:spPr>
          <a:xfrm>
            <a:off x="2490043" y="1962226"/>
            <a:ext cx="56287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Overview of Vision-Language models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200" spc="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CLIP	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sz="1200" spc="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UNITER</a:t>
            </a:r>
            <a:br>
              <a:rPr lang="en-US" altLang="ko-KR" sz="1200" spc="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200" spc="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ea"/>
              <a:buAutoNum type="arabicPeriod"/>
            </a:pPr>
            <a:r>
              <a:rPr lang="en-US" altLang="ko-KR" sz="1600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r>
              <a:rPr lang="en-US" altLang="ko-KR" sz="16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4658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2F1DF582-1047-4735-80A4-15A97393F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83" y="2255206"/>
            <a:ext cx="4220142" cy="43115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711D3F-39B5-4EA5-8DCA-6765CFA39A53}"/>
              </a:ext>
            </a:extLst>
          </p:cNvPr>
          <p:cNvSpPr txBox="1"/>
          <p:nvPr/>
        </p:nvSpPr>
        <p:spPr>
          <a:xfrm>
            <a:off x="276223" y="1456906"/>
            <a:ext cx="7337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 use a visual transformer directly on the image patches as the visual encoder</a:t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input text is fed to the text encoder and represented as a sequence of embeddings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4027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5052C3-0324-479B-B9ED-B9740C527A49}"/>
              </a:ext>
            </a:extLst>
          </p:cNvPr>
          <p:cNvGrpSpPr/>
          <p:nvPr/>
        </p:nvGrpSpPr>
        <p:grpSpPr>
          <a:xfrm>
            <a:off x="6539948" y="1413293"/>
            <a:ext cx="1848679" cy="689944"/>
            <a:chOff x="7613374" y="1456906"/>
            <a:chExt cx="2393872" cy="9383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91C5D7C-6289-4886-A394-B300A936E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3374" y="1456906"/>
              <a:ext cx="2393872" cy="36471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537E6FC-8105-4553-996D-F5B4C3262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13374" y="2018712"/>
              <a:ext cx="2077491" cy="376544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ABE28C8-5420-40A3-B17C-2B08266B7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7574" y="2548729"/>
            <a:ext cx="4471675" cy="361805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5175F7-074B-4BB5-B44D-4EAACBCC75FC}"/>
              </a:ext>
            </a:extLst>
          </p:cNvPr>
          <p:cNvSpPr/>
          <p:nvPr/>
        </p:nvSpPr>
        <p:spPr>
          <a:xfrm>
            <a:off x="1859489" y="3297382"/>
            <a:ext cx="2359742" cy="7928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2577A8-9098-40D3-B6F0-0C49270941B4}"/>
              </a:ext>
            </a:extLst>
          </p:cNvPr>
          <p:cNvSpPr/>
          <p:nvPr/>
        </p:nvSpPr>
        <p:spPr>
          <a:xfrm>
            <a:off x="3007363" y="4335430"/>
            <a:ext cx="1240768" cy="9373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711135-501B-4062-9BFD-7764D240EA0B}"/>
              </a:ext>
            </a:extLst>
          </p:cNvPr>
          <p:cNvSpPr/>
          <p:nvPr/>
        </p:nvSpPr>
        <p:spPr>
          <a:xfrm>
            <a:off x="6433502" y="3200400"/>
            <a:ext cx="4220141" cy="81607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7E3C44-08B7-455F-AF2E-52CE23EE2644}"/>
              </a:ext>
            </a:extLst>
          </p:cNvPr>
          <p:cNvSpPr/>
          <p:nvPr/>
        </p:nvSpPr>
        <p:spPr>
          <a:xfrm>
            <a:off x="6433502" y="4239921"/>
            <a:ext cx="3674059" cy="72026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D64AF87-7FD9-401B-8337-93084FD37945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4219232" y="3519055"/>
            <a:ext cx="2214271" cy="89384"/>
          </a:xfrm>
          <a:prstGeom prst="bentConnector3">
            <a:avLst/>
          </a:prstGeom>
          <a:ln w="25400">
            <a:solidFill>
              <a:srgbClr val="3937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849B934-4794-46D4-8F8B-86374145E5DA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4237708" y="4600055"/>
            <a:ext cx="2195795" cy="111692"/>
          </a:xfrm>
          <a:prstGeom prst="bentConnector3">
            <a:avLst/>
          </a:prstGeom>
          <a:ln w="25400">
            <a:solidFill>
              <a:srgbClr val="3937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5641F6-7DD2-4A08-AF17-EBE5BE31D8F1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01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4027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F1DF582-1047-4735-80A4-15A97393F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48" y="1619215"/>
            <a:ext cx="4220142" cy="43115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E34739-8F62-426F-A433-3CE209B32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892" y="3540873"/>
            <a:ext cx="2874554" cy="1136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8E0FBC9-B269-44E8-ABDC-AE8444DB4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448" y="2376348"/>
            <a:ext cx="3551442" cy="9407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DD51029-9C9F-4E06-B5B4-B88979F07C62}"/>
              </a:ext>
            </a:extLst>
          </p:cNvPr>
          <p:cNvSpPr/>
          <p:nvPr/>
        </p:nvSpPr>
        <p:spPr>
          <a:xfrm>
            <a:off x="996265" y="2571136"/>
            <a:ext cx="4220141" cy="81607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18B9D5-5A2B-4129-AB08-EBB018158489}"/>
              </a:ext>
            </a:extLst>
          </p:cNvPr>
          <p:cNvSpPr/>
          <p:nvPr/>
        </p:nvSpPr>
        <p:spPr>
          <a:xfrm>
            <a:off x="996265" y="3610657"/>
            <a:ext cx="3674059" cy="72026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B073637-6BE0-45CF-B9A0-06A8BF7E2DE1}"/>
              </a:ext>
            </a:extLst>
          </p:cNvPr>
          <p:cNvCxnSpPr>
            <a:stCxn id="18" idx="3"/>
            <a:endCxn id="17" idx="1"/>
          </p:cNvCxnSpPr>
          <p:nvPr/>
        </p:nvCxnSpPr>
        <p:spPr>
          <a:xfrm flipV="1">
            <a:off x="5216406" y="2846738"/>
            <a:ext cx="1216042" cy="132437"/>
          </a:xfrm>
          <a:prstGeom prst="bentConnector3">
            <a:avLst/>
          </a:prstGeom>
          <a:ln w="25400">
            <a:solidFill>
              <a:srgbClr val="3937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96891C7-A7BA-479C-90F6-7E0B41D1A5A2}"/>
              </a:ext>
            </a:extLst>
          </p:cNvPr>
          <p:cNvCxnSpPr>
            <a:stCxn id="19" idx="3"/>
            <a:endCxn id="11" idx="1"/>
          </p:cNvCxnSpPr>
          <p:nvPr/>
        </p:nvCxnSpPr>
        <p:spPr>
          <a:xfrm>
            <a:off x="4670324" y="3970791"/>
            <a:ext cx="2100568" cy="138372"/>
          </a:xfrm>
          <a:prstGeom prst="bentConnector3">
            <a:avLst/>
          </a:prstGeom>
          <a:ln w="25400">
            <a:solidFill>
              <a:srgbClr val="3937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C803DD8-8AB7-40E0-81C5-B162B69AD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7395" y="2571136"/>
            <a:ext cx="1877960" cy="5437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AEAD3F1-399A-44C1-B1EB-E2CB8B644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7395" y="3610657"/>
            <a:ext cx="1234440" cy="9784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F75918-6DEA-440D-A990-6FAB68BC9085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E62B4D-8E2B-423C-94E6-F3D60C27A7D9}"/>
              </a:ext>
            </a:extLst>
          </p:cNvPr>
          <p:cNvSpPr txBox="1"/>
          <p:nvPr/>
        </p:nvSpPr>
        <p:spPr>
          <a:xfrm>
            <a:off x="6327547" y="2046241"/>
            <a:ext cx="519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Stride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마다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connected attention layer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한 번 돔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→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 Connection</a:t>
            </a:r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448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4027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Architecture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F75918-6DEA-440D-A990-6FAB68BC9085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88178D-D8B2-4B06-A2E9-77D5066A3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13" y="1450585"/>
            <a:ext cx="3926847" cy="26412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FA298B-E25D-464E-94CD-118E6DB539DF}"/>
              </a:ext>
            </a:extLst>
          </p:cNvPr>
          <p:cNvSpPr txBox="1"/>
          <p:nvPr/>
        </p:nvSpPr>
        <p:spPr>
          <a:xfrm>
            <a:off x="276223" y="1456906"/>
            <a:ext cx="5607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of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Stride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for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Skip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BE91CCB-B1B7-4147-AFD1-0EEE97012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886" y="2428493"/>
            <a:ext cx="3195697" cy="31354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E9CACFE-0A9A-4D04-AC63-9F7640432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29" y="2042562"/>
            <a:ext cx="2493389" cy="39072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B47DF8-57C3-4ED8-9C4B-417ED151F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05"/>
          <a:stretch/>
        </p:blipFill>
        <p:spPr>
          <a:xfrm>
            <a:off x="6757858" y="4091805"/>
            <a:ext cx="3662118" cy="255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3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3" y="927207"/>
            <a:ext cx="4027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Pretraining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Tasks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6A0EFD-B9A5-4275-BEC2-7F5C36AC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7" y="1619974"/>
            <a:ext cx="4471675" cy="3618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E962E3-2B9F-43A6-86AB-20981FA62BC2}"/>
              </a:ext>
            </a:extLst>
          </p:cNvPr>
          <p:cNvSpPr txBox="1"/>
          <p:nvPr/>
        </p:nvSpPr>
        <p:spPr>
          <a:xfrm>
            <a:off x="5466737" y="1605354"/>
            <a:ext cx="58600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40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Image-Text Contrastive (ITC):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CLIP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유사한 훈련</a:t>
            </a:r>
            <a:b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140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Image-Text Matching (ITM): </a:t>
            </a:r>
            <a:r>
              <a:rPr lang="ko-KR" altLang="en-US" sz="140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이미지와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문장이</a:t>
            </a:r>
            <a:r>
              <a:rPr lang="ko-KR" altLang="en-US" sz="140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서로 매치되는지 훈련</a:t>
            </a:r>
            <a:br>
              <a:rPr lang="en-US" altLang="ko-KR" sz="140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140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Masked Language Modeling (MLM): BERT</a:t>
            </a:r>
            <a:r>
              <a:rPr lang="ko-KR" altLang="en-US" sz="140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와 유사한 훈련</a:t>
            </a:r>
            <a:br>
              <a:rPr lang="en-US" altLang="ko-KR" sz="140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140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Prefix Language Modeling (Prefix LM): </a:t>
            </a:r>
            <a:r>
              <a:rPr lang="ko-KR" altLang="en-US" sz="140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캡션 생성</a:t>
            </a: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F27C0B-DEEE-40D1-91E3-BB0C07E94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1"/>
          <a:stretch/>
        </p:blipFill>
        <p:spPr>
          <a:xfrm>
            <a:off x="5832343" y="3322523"/>
            <a:ext cx="2412040" cy="21791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2CFD90-DD22-4F0D-8D08-4F0503ECB71F}"/>
              </a:ext>
            </a:extLst>
          </p:cNvPr>
          <p:cNvSpPr txBox="1"/>
          <p:nvPr/>
        </p:nvSpPr>
        <p:spPr>
          <a:xfrm>
            <a:off x="8377084" y="6626330"/>
            <a:ext cx="38149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Prefix Language Models are Unified Modal Learners. Shizhe Diao</a:t>
            </a:r>
            <a:endParaRPr lang="ko-KR" altLang="en-US" sz="9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334B05-9760-4F0B-BAB5-102DB5F4AA38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321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2" y="927207"/>
            <a:ext cx="5288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Tasks - Image Captioning, VQA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F1156D-55E5-4FE9-8ED8-A7F75A4E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49" y="2144353"/>
            <a:ext cx="6703357" cy="32830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0CEBDF-FFB2-4219-84F3-DEB179693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573" y="1511038"/>
            <a:ext cx="3348927" cy="43214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AB7419-A49A-425F-A426-9CF42E7815DF}"/>
              </a:ext>
            </a:extLst>
          </p:cNvPr>
          <p:cNvSpPr txBox="1"/>
          <p:nvPr/>
        </p:nvSpPr>
        <p:spPr>
          <a:xfrm>
            <a:off x="7183606" y="5832470"/>
            <a:ext cx="3673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SimVLM, Florence 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대비 적은 수의 </a:t>
            </a:r>
            <a:b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사전 훈련 데이터로 높은 성능을 당성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FA13CF-6C2D-44F8-8DE8-4CC249FB64F5}"/>
              </a:ext>
            </a:extLst>
          </p:cNvPr>
          <p:cNvSpPr txBox="1"/>
          <p:nvPr/>
        </p:nvSpPr>
        <p:spPr>
          <a:xfrm>
            <a:off x="783927" y="557086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We first fine-tune mPLUG with cross-entropy loss and then with </a:t>
            </a:r>
            <a:br>
              <a:rPr lang="en-US" altLang="ko-KR" sz="1400" b="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b="0" i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CIDEr optimization for extra 5 epochs.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359A9F-1951-4D6C-B498-D972C7808A4B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27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2" y="927207"/>
            <a:ext cx="5288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Downstream Tasks - ITR,</a:t>
            </a:r>
            <a:r>
              <a: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VG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E866CF-46B3-4E3E-8C32-14985F72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298" y="1512863"/>
            <a:ext cx="5787404" cy="23468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F7DFA9-0238-41F9-8A05-2357C4578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708" y="4018373"/>
            <a:ext cx="5168584" cy="22870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A00D19-4792-41C0-A915-FFB6AC89F987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2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pc="1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mPLUG</a:t>
            </a:r>
            <a:endParaRPr lang="en-US" altLang="ko-KR" sz="1800" spc="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CA16C-C159-4321-A130-F34DF6B5F519}"/>
              </a:ext>
            </a:extLst>
          </p:cNvPr>
          <p:cNvSpPr txBox="1"/>
          <p:nvPr/>
        </p:nvSpPr>
        <p:spPr>
          <a:xfrm>
            <a:off x="276222" y="927207"/>
            <a:ext cx="5288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i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Zero-shot Transferability</a:t>
            </a:r>
            <a:r>
              <a:rPr lang="en-US" altLang="ko-KR" sz="1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795595-4A5D-4727-A19C-891A7BAC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85" y="1934958"/>
            <a:ext cx="3420515" cy="31778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B490B7-2ADC-4A9D-B347-769DCD9B6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455" y="1270454"/>
            <a:ext cx="3333074" cy="46603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F3D6F1-1386-4890-A644-C2BC99CB8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184" y="2495051"/>
            <a:ext cx="3566719" cy="18678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9816C8-5951-40EA-909E-8DCC103AF0FC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073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5519560" y="3105834"/>
            <a:ext cx="115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68497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849857" y="3105834"/>
            <a:ext cx="249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3623586" y="3244334"/>
            <a:ext cx="494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Overview of Vision-Language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69885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Overview of vision-language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E0DEB-E92E-49C9-9712-0FB73F000D73}"/>
              </a:ext>
            </a:extLst>
          </p:cNvPr>
          <p:cNvSpPr txBox="1"/>
          <p:nvPr/>
        </p:nvSpPr>
        <p:spPr>
          <a:xfrm>
            <a:off x="276223" y="927207"/>
            <a:ext cx="74627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Multi-Modal Model?</a:t>
            </a:r>
            <a:b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두개 이상의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Modality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활용하여 풀고자 하는 문제를 해결하는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F4A77-8F62-4656-A38A-A5D1CF31D45B}"/>
              </a:ext>
            </a:extLst>
          </p:cNvPr>
          <p:cNvSpPr txBox="1"/>
          <p:nvPr/>
        </p:nvSpPr>
        <p:spPr>
          <a:xfrm>
            <a:off x="9213574" y="6627168"/>
            <a:ext cx="29784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http://dmqm.korea.ac.kr/activity/seminar/373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7809AC-9379-40EC-9D03-A055E465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056" y="1929992"/>
            <a:ext cx="7339887" cy="322541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8DC54-04B9-48B2-8C2A-413763ACB335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0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Overview of vision-language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E0DEB-E92E-49C9-9712-0FB73F000D73}"/>
              </a:ext>
            </a:extLst>
          </p:cNvPr>
          <p:cNvSpPr txBox="1"/>
          <p:nvPr/>
        </p:nvSpPr>
        <p:spPr>
          <a:xfrm>
            <a:off x="276223" y="927207"/>
            <a:ext cx="7462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Vision-language Tasks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F4A77-8F62-4656-A38A-A5D1CF31D45B}"/>
              </a:ext>
            </a:extLst>
          </p:cNvPr>
          <p:cNvSpPr txBox="1"/>
          <p:nvPr/>
        </p:nvSpPr>
        <p:spPr>
          <a:xfrm>
            <a:off x="8514734" y="6627168"/>
            <a:ext cx="36772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VLP: A Survey on Vision-language Pre-training.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Fei-Long Chen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F662C9-99D5-469E-9E97-C5372674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02" y="1779978"/>
            <a:ext cx="9202995" cy="329804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1E926A-1756-4428-BF7D-8FF45A79D42F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18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Overview of vision-language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E0DEB-E92E-49C9-9712-0FB73F000D73}"/>
              </a:ext>
            </a:extLst>
          </p:cNvPr>
          <p:cNvSpPr txBox="1"/>
          <p:nvPr/>
        </p:nvSpPr>
        <p:spPr>
          <a:xfrm>
            <a:off x="276223" y="927207"/>
            <a:ext cx="7462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Vision-language Tasks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08F8E-59DA-49C7-8B8E-02937A1C5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652" y="1808054"/>
            <a:ext cx="5764696" cy="32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C27086-349A-499B-ACB4-F2D7A5FF2F1D}"/>
              </a:ext>
            </a:extLst>
          </p:cNvPr>
          <p:cNvSpPr txBox="1"/>
          <p:nvPr/>
        </p:nvSpPr>
        <p:spPr>
          <a:xfrm>
            <a:off x="5952688" y="6627168"/>
            <a:ext cx="6239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Elevating the Role of Image Understanding in Visual Question Answering. Yash Goyal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115E76-23CF-4480-922A-020FE5013933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70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Overview of vision-language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E0DEB-E92E-49C9-9712-0FB73F000D73}"/>
              </a:ext>
            </a:extLst>
          </p:cNvPr>
          <p:cNvSpPr txBox="1"/>
          <p:nvPr/>
        </p:nvSpPr>
        <p:spPr>
          <a:xfrm>
            <a:off x="276223" y="927207"/>
            <a:ext cx="7462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Vision-language Tasks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F4A77-8F62-4656-A38A-A5D1CF31D45B}"/>
              </a:ext>
            </a:extLst>
          </p:cNvPr>
          <p:cNvSpPr txBox="1"/>
          <p:nvPr/>
        </p:nvSpPr>
        <p:spPr>
          <a:xfrm>
            <a:off x="5952688" y="6627168"/>
            <a:ext cx="6239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Deep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Multi-Modal Metric Learning with Multi-Scale Correlation for Image-Text Retrieval. </a:t>
            </a:r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Yan Hua</a:t>
            </a: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5AA94B7-94C1-4A4D-9AA1-F979DFC7C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986" y="1311717"/>
            <a:ext cx="8326027" cy="423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2CD096-AEC7-474C-8624-BBEDAEAF79D1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30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Overview of vision-language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E0DEB-E92E-49C9-9712-0FB73F000D73}"/>
              </a:ext>
            </a:extLst>
          </p:cNvPr>
          <p:cNvSpPr txBox="1"/>
          <p:nvPr/>
        </p:nvSpPr>
        <p:spPr>
          <a:xfrm>
            <a:off x="276223" y="927207"/>
            <a:ext cx="7462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Vision-language Tasks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F4A77-8F62-4656-A38A-A5D1CF31D45B}"/>
              </a:ext>
            </a:extLst>
          </p:cNvPr>
          <p:cNvSpPr txBox="1"/>
          <p:nvPr/>
        </p:nvSpPr>
        <p:spPr>
          <a:xfrm>
            <a:off x="8583561" y="6627168"/>
            <a:ext cx="36084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>
                <a:latin typeface="나눔스퀘어" panose="020B0600000101010101" pitchFamily="50" charset="-127"/>
                <a:ea typeface="나눔스퀘어" panose="020B0600000101010101" pitchFamily="50" charset="-127"/>
              </a:rPr>
              <a:t>http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://medinfolab.snu.ac.kr/research/image.html</a:t>
            </a:r>
          </a:p>
        </p:txBody>
      </p:sp>
      <p:pic>
        <p:nvPicPr>
          <p:cNvPr id="1034" name="Picture 10" descr="research01">
            <a:extLst>
              <a:ext uri="{FF2B5EF4-FFF2-40B4-BE49-F238E27FC236}">
                <a16:creationId xmlns:a16="http://schemas.microsoft.com/office/drawing/2014/main" id="{517EB91C-CDE4-421F-B07F-92E1AB7AE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2" y="2171700"/>
            <a:ext cx="74199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7B173E-E74F-4DEB-BEF9-C4F1B49ABE92}"/>
              </a:ext>
            </a:extLst>
          </p:cNvPr>
          <p:cNvSpPr/>
          <p:nvPr/>
        </p:nvSpPr>
        <p:spPr>
          <a:xfrm>
            <a:off x="148216" y="936443"/>
            <a:ext cx="128007" cy="291993"/>
          </a:xfrm>
          <a:prstGeom prst="rect">
            <a:avLst/>
          </a:prstGeom>
          <a:solidFill>
            <a:srgbClr val="3937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45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Multi-Modal Study</a:t>
            </a:r>
            <a:endParaRPr lang="en-US" altLang="ko-KR" sz="1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676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1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Overview of vision-language models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481DBF-62F6-449D-80E8-B971E74E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05" y="1299332"/>
            <a:ext cx="5156390" cy="1624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E0DEB-E92E-49C9-9712-0FB73F000D73}"/>
              </a:ext>
            </a:extLst>
          </p:cNvPr>
          <p:cNvSpPr txBox="1"/>
          <p:nvPr/>
        </p:nvSpPr>
        <p:spPr>
          <a:xfrm>
            <a:off x="2364646" y="3078165"/>
            <a:ext cx="74627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</a:t>
            </a:r>
            <a:r>
              <a:rPr lang="en-US" altLang="ko-KR" sz="1400" b="0" i="0" dirty="0">
                <a:effectLst/>
                <a:highlight>
                  <a:srgbClr val="FFFF9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Fusion-encoder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model </a:t>
            </a:r>
            <a:b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lang="en-US" altLang="ko-KR" sz="1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imultaneously encode visual and textual inputs via modal-specific embedders/encoders and employ a cross-modal Transformer encoder to fuse representations. </a:t>
            </a:r>
            <a:b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(b) </a:t>
            </a:r>
            <a:r>
              <a:rPr lang="en-US" altLang="ko-KR" sz="1400" b="0" i="0" dirty="0">
                <a:effectLst/>
                <a:highlight>
                  <a:srgbClr val="FFFF99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Dual-encoder</a:t>
            </a:r>
            <a: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model</a:t>
            </a:r>
            <a:br>
              <a:rPr lang="en-US" altLang="ko-KR" sz="14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Encode images/text separately and adopt an extreme lightweight module (</a:t>
            </a:r>
            <a:r>
              <a:rPr lang="en-US" altLang="ko-KR" sz="1200" b="0" i="1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e.g.</a:t>
            </a:r>
            <a:r>
              <a:rPr lang="en-US" altLang="ko-KR" sz="12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MLP) for cross-modal interactions.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F4A77-8F62-4656-A38A-A5D1CF31D45B}"/>
              </a:ext>
            </a:extLst>
          </p:cNvPr>
          <p:cNvSpPr txBox="1"/>
          <p:nvPr/>
        </p:nvSpPr>
        <p:spPr>
          <a:xfrm>
            <a:off x="5952688" y="6627168"/>
            <a:ext cx="62393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Distilled Dual-Encoder Model for Vision-Language Understanding. Zekun Wang</a:t>
            </a:r>
            <a:endParaRPr lang="ko-KR" altLang="en-US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819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7297</TotalTime>
  <Words>1094</Words>
  <Application>Microsoft Office PowerPoint</Application>
  <PresentationFormat>와이드스크린</PresentationFormat>
  <Paragraphs>153</Paragraphs>
  <Slides>28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나눔스퀘어</vt:lpstr>
      <vt:lpstr>맑은 고딕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김 지환</cp:lastModifiedBy>
  <cp:revision>159</cp:revision>
  <dcterms:created xsi:type="dcterms:W3CDTF">2019-11-09T12:13:38Z</dcterms:created>
  <dcterms:modified xsi:type="dcterms:W3CDTF">2023-03-29T05:28:15Z</dcterms:modified>
</cp:coreProperties>
</file>